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1644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2CB7E-52F3-4E12-B1ED-6FF158854BA2}" type="datetimeFigureOut">
              <a:rPr lang="it-IT" smtClean="0"/>
              <a:t>17/03/2019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C5F95-42AC-4841-A8B5-FC53E5CA88C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388295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2CB7E-52F3-4E12-B1ED-6FF158854BA2}" type="datetimeFigureOut">
              <a:rPr lang="it-IT" smtClean="0"/>
              <a:t>17/03/2019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C5F95-42AC-4841-A8B5-FC53E5CA88C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4857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2CB7E-52F3-4E12-B1ED-6FF158854BA2}" type="datetimeFigureOut">
              <a:rPr lang="it-IT" smtClean="0"/>
              <a:t>17/03/2019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C5F95-42AC-4841-A8B5-FC53E5CA88C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400667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2CB7E-52F3-4E12-B1ED-6FF158854BA2}" type="datetimeFigureOut">
              <a:rPr lang="it-IT" smtClean="0"/>
              <a:t>17/03/2019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C5F95-42AC-4841-A8B5-FC53E5CA88C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582182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2CB7E-52F3-4E12-B1ED-6FF158854BA2}" type="datetimeFigureOut">
              <a:rPr lang="it-IT" smtClean="0"/>
              <a:t>17/03/2019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C5F95-42AC-4841-A8B5-FC53E5CA88C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700432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2CB7E-52F3-4E12-B1ED-6FF158854BA2}" type="datetimeFigureOut">
              <a:rPr lang="it-IT" smtClean="0"/>
              <a:t>17/03/2019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C5F95-42AC-4841-A8B5-FC53E5CA88C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816743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2CB7E-52F3-4E12-B1ED-6FF158854BA2}" type="datetimeFigureOut">
              <a:rPr lang="it-IT" smtClean="0"/>
              <a:t>17/03/2019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C5F95-42AC-4841-A8B5-FC53E5CA88C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805035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2CB7E-52F3-4E12-B1ED-6FF158854BA2}" type="datetimeFigureOut">
              <a:rPr lang="it-IT" smtClean="0"/>
              <a:t>17/03/2019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C5F95-42AC-4841-A8B5-FC53E5CA88C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766671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2CB7E-52F3-4E12-B1ED-6FF158854BA2}" type="datetimeFigureOut">
              <a:rPr lang="it-IT" smtClean="0"/>
              <a:t>17/03/2019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C5F95-42AC-4841-A8B5-FC53E5CA88C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294123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2CB7E-52F3-4E12-B1ED-6FF158854BA2}" type="datetimeFigureOut">
              <a:rPr lang="it-IT" smtClean="0"/>
              <a:t>17/03/2019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C5F95-42AC-4841-A8B5-FC53E5CA88C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368558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2CB7E-52F3-4E12-B1ED-6FF158854BA2}" type="datetimeFigureOut">
              <a:rPr lang="it-IT" smtClean="0"/>
              <a:t>17/03/2019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C5F95-42AC-4841-A8B5-FC53E5CA88C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674706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F2CB7E-52F3-4E12-B1ED-6FF158854BA2}" type="datetimeFigureOut">
              <a:rPr lang="it-IT" smtClean="0"/>
              <a:t>17/03/2019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5C5F95-42AC-4841-A8B5-FC53E5CA88C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335498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ltalex.com/index.php?idnot=1091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539552" y="116632"/>
            <a:ext cx="8604448" cy="6741368"/>
          </a:xfrm>
        </p:spPr>
        <p:txBody>
          <a:bodyPr>
            <a:normAutofit fontScale="32500" lnSpcReduction="20000"/>
          </a:bodyPr>
          <a:lstStyle/>
          <a:p>
            <a:r>
              <a:rPr lang="it-IT" sz="4900" b="1" dirty="0">
                <a:solidFill>
                  <a:schemeClr val="tx1"/>
                </a:solidFill>
              </a:rPr>
              <a:t>Testo Unico degli Enti </a:t>
            </a:r>
            <a:r>
              <a:rPr lang="it-IT" sz="4900" b="1" dirty="0" smtClean="0">
                <a:solidFill>
                  <a:schemeClr val="tx1"/>
                </a:solidFill>
              </a:rPr>
              <a:t>Locali (</a:t>
            </a:r>
            <a:r>
              <a:rPr lang="it-IT" sz="4900" b="1" u="sng" dirty="0">
                <a:solidFill>
                  <a:schemeClr val="tx1"/>
                </a:solidFill>
                <a:hlinkClick r:id="rId2"/>
              </a:rPr>
              <a:t>D.lgs. n. </a:t>
            </a:r>
            <a:r>
              <a:rPr lang="it-IT" sz="4900" b="1" u="sng" dirty="0" smtClean="0">
                <a:solidFill>
                  <a:schemeClr val="tx1"/>
                </a:solidFill>
                <a:hlinkClick r:id="rId2"/>
              </a:rPr>
              <a:t>267/2000</a:t>
            </a:r>
            <a:r>
              <a:rPr lang="it-IT" sz="4900" b="1" u="sng" dirty="0" smtClean="0">
                <a:solidFill>
                  <a:schemeClr val="tx1"/>
                </a:solidFill>
              </a:rPr>
              <a:t>)</a:t>
            </a:r>
          </a:p>
          <a:p>
            <a:endParaRPr lang="it-IT" sz="5500" b="1" dirty="0" smtClean="0">
              <a:solidFill>
                <a:schemeClr val="tx1"/>
              </a:solidFill>
            </a:endParaRPr>
          </a:p>
          <a:p>
            <a:pPr algn="l"/>
            <a:r>
              <a:rPr lang="it-IT" sz="5500" b="1" dirty="0" smtClean="0">
                <a:solidFill>
                  <a:schemeClr val="tx1"/>
                </a:solidFill>
              </a:rPr>
              <a:t>Articolo 13 – </a:t>
            </a:r>
            <a:r>
              <a:rPr lang="it-IT" sz="5500" i="1" dirty="0" smtClean="0">
                <a:solidFill>
                  <a:schemeClr val="tx1"/>
                </a:solidFill>
              </a:rPr>
              <a:t>Funzioni (del Comune).</a:t>
            </a:r>
            <a:endParaRPr lang="it-IT" sz="5500" dirty="0">
              <a:solidFill>
                <a:schemeClr val="tx1"/>
              </a:solidFill>
            </a:endParaRPr>
          </a:p>
          <a:p>
            <a:pPr algn="l"/>
            <a:r>
              <a:rPr lang="it-IT" sz="5500" dirty="0">
                <a:solidFill>
                  <a:schemeClr val="tx1"/>
                </a:solidFill>
              </a:rPr>
              <a:t>1. Spettano al comune tutte le funzioni amministrative che riguardano la popolazione ed il territorio comunale, precipuamente nei settori organici dei servizi alla persona e alla comunità, dell'assetto ed utilizzazione del territorio e dello sviluppo economico, salvo quanto non sia espressamente attribuito ad altri soggetti dalla legge statale o regionale, secondo le rispettive competenze.</a:t>
            </a:r>
          </a:p>
          <a:p>
            <a:pPr algn="l"/>
            <a:endParaRPr lang="it-IT" sz="5500" b="1" dirty="0" smtClean="0">
              <a:solidFill>
                <a:schemeClr val="tx1"/>
              </a:solidFill>
            </a:endParaRPr>
          </a:p>
          <a:p>
            <a:pPr algn="l"/>
            <a:r>
              <a:rPr lang="it-IT" sz="5500" b="1" dirty="0" smtClean="0">
                <a:solidFill>
                  <a:schemeClr val="tx1"/>
                </a:solidFill>
              </a:rPr>
              <a:t>Articolo 19 –</a:t>
            </a:r>
            <a:r>
              <a:rPr lang="it-IT" sz="5500" i="1" dirty="0" smtClean="0">
                <a:solidFill>
                  <a:schemeClr val="tx1"/>
                </a:solidFill>
              </a:rPr>
              <a:t>Funzioni (della Provincia)</a:t>
            </a:r>
            <a:endParaRPr lang="it-IT" sz="5500" dirty="0">
              <a:solidFill>
                <a:schemeClr val="tx1"/>
              </a:solidFill>
            </a:endParaRPr>
          </a:p>
          <a:p>
            <a:pPr algn="l"/>
            <a:r>
              <a:rPr lang="it-IT" sz="5500" dirty="0">
                <a:solidFill>
                  <a:schemeClr val="tx1"/>
                </a:solidFill>
              </a:rPr>
              <a:t>1. Spettano alla provincia le funzioni amministrative di interesse provinciale che riguardino vaste zone intercomunali o l'intero territorio provinciale nei seguenti settori:</a:t>
            </a:r>
          </a:p>
          <a:p>
            <a:pPr algn="l"/>
            <a:r>
              <a:rPr lang="it-IT" sz="5500" i="1" dirty="0">
                <a:solidFill>
                  <a:schemeClr val="tx1"/>
                </a:solidFill>
              </a:rPr>
              <a:t>a</a:t>
            </a:r>
            <a:r>
              <a:rPr lang="it-IT" sz="5500" dirty="0">
                <a:solidFill>
                  <a:schemeClr val="tx1"/>
                </a:solidFill>
              </a:rPr>
              <a:t>) difesa del suolo, tutela e valorizzazione dell'ambiente e prevenzione delle calamità;</a:t>
            </a:r>
          </a:p>
          <a:p>
            <a:pPr algn="l"/>
            <a:r>
              <a:rPr lang="it-IT" sz="5500" i="1" dirty="0">
                <a:solidFill>
                  <a:schemeClr val="tx1"/>
                </a:solidFill>
              </a:rPr>
              <a:t>b</a:t>
            </a:r>
            <a:r>
              <a:rPr lang="it-IT" sz="5500" dirty="0">
                <a:solidFill>
                  <a:schemeClr val="tx1"/>
                </a:solidFill>
              </a:rPr>
              <a:t>) tutela e valorizzazione delle risorse idriche ed energetiche;</a:t>
            </a:r>
          </a:p>
          <a:p>
            <a:pPr algn="l"/>
            <a:r>
              <a:rPr lang="it-IT" sz="5500" i="1" dirty="0">
                <a:solidFill>
                  <a:schemeClr val="tx1"/>
                </a:solidFill>
              </a:rPr>
              <a:t>c</a:t>
            </a:r>
            <a:r>
              <a:rPr lang="it-IT" sz="5500" dirty="0">
                <a:solidFill>
                  <a:schemeClr val="tx1"/>
                </a:solidFill>
              </a:rPr>
              <a:t>) valorizzazione dei beni culturali;</a:t>
            </a:r>
          </a:p>
          <a:p>
            <a:pPr algn="l"/>
            <a:r>
              <a:rPr lang="it-IT" sz="5500" i="1" dirty="0">
                <a:solidFill>
                  <a:schemeClr val="tx1"/>
                </a:solidFill>
              </a:rPr>
              <a:t>d</a:t>
            </a:r>
            <a:r>
              <a:rPr lang="it-IT" sz="5500" dirty="0">
                <a:solidFill>
                  <a:schemeClr val="tx1"/>
                </a:solidFill>
              </a:rPr>
              <a:t>) viabilità e trasporti;</a:t>
            </a:r>
          </a:p>
          <a:p>
            <a:pPr algn="l"/>
            <a:r>
              <a:rPr lang="it-IT" sz="5500" i="1" dirty="0">
                <a:solidFill>
                  <a:schemeClr val="tx1"/>
                </a:solidFill>
              </a:rPr>
              <a:t>e</a:t>
            </a:r>
            <a:r>
              <a:rPr lang="it-IT" sz="5500" dirty="0">
                <a:solidFill>
                  <a:schemeClr val="tx1"/>
                </a:solidFill>
              </a:rPr>
              <a:t>) protezione della flora e della fauna parchi e riserve naturali;</a:t>
            </a:r>
          </a:p>
          <a:p>
            <a:pPr algn="l"/>
            <a:r>
              <a:rPr lang="it-IT" sz="5500" i="1" dirty="0">
                <a:solidFill>
                  <a:schemeClr val="tx1"/>
                </a:solidFill>
              </a:rPr>
              <a:t>f</a:t>
            </a:r>
            <a:r>
              <a:rPr lang="it-IT" sz="5500" dirty="0">
                <a:solidFill>
                  <a:schemeClr val="tx1"/>
                </a:solidFill>
              </a:rPr>
              <a:t>) caccia e pesca nelle acque interne;</a:t>
            </a:r>
          </a:p>
          <a:p>
            <a:pPr algn="l"/>
            <a:r>
              <a:rPr lang="it-IT" sz="5500" i="1" dirty="0">
                <a:solidFill>
                  <a:schemeClr val="tx1"/>
                </a:solidFill>
              </a:rPr>
              <a:t>g</a:t>
            </a:r>
            <a:r>
              <a:rPr lang="it-IT" sz="5500" dirty="0">
                <a:solidFill>
                  <a:schemeClr val="tx1"/>
                </a:solidFill>
              </a:rPr>
              <a:t>) organizzazione dello smaltimento dei rifiuti a livello provinciale, rilevamento, disciplina e controllo degli scarichi delle acque e delle emissioni atmosferiche e sonore;</a:t>
            </a:r>
          </a:p>
          <a:p>
            <a:pPr algn="l"/>
            <a:r>
              <a:rPr lang="it-IT" sz="5500" i="1" dirty="0">
                <a:solidFill>
                  <a:schemeClr val="tx1"/>
                </a:solidFill>
              </a:rPr>
              <a:t>h</a:t>
            </a:r>
            <a:r>
              <a:rPr lang="it-IT" sz="5500" dirty="0">
                <a:solidFill>
                  <a:schemeClr val="tx1"/>
                </a:solidFill>
              </a:rPr>
              <a:t>) servizi sanitari, di igiene e profilassi pubblica, attribuiti dalla legislazione statale e regionale;</a:t>
            </a:r>
          </a:p>
          <a:p>
            <a:pPr algn="l"/>
            <a:r>
              <a:rPr lang="it-IT" sz="5500" dirty="0">
                <a:solidFill>
                  <a:schemeClr val="tx1"/>
                </a:solidFill>
              </a:rPr>
              <a:t>i) compiti connessi alla istruzione secondaria di secondo grado ed artistica ed alla formazione professionale, compresa l'edilizia scolastica, attribuiti dalla legislazione statale e regionale;</a:t>
            </a:r>
          </a:p>
          <a:p>
            <a:pPr algn="l"/>
            <a:r>
              <a:rPr lang="it-IT" sz="5500" dirty="0">
                <a:solidFill>
                  <a:schemeClr val="tx1"/>
                </a:solidFill>
              </a:rPr>
              <a:t>l) raccolta ed elaborazione dati, assistenza tecnico-amministrativa agli enti locali. 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65350907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259</Words>
  <Application>Microsoft Office PowerPoint</Application>
  <PresentationFormat>Presentazione su schermo (4:3)</PresentationFormat>
  <Paragraphs>17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2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4" baseType="lpstr">
      <vt:lpstr>Arial</vt:lpstr>
      <vt:lpstr>Calibri</vt:lpstr>
      <vt:lpstr>Tema di Office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rb</dc:creator>
  <cp:lastModifiedBy>roberto bin</cp:lastModifiedBy>
  <cp:revision>2</cp:revision>
  <dcterms:created xsi:type="dcterms:W3CDTF">2013-03-12T12:31:17Z</dcterms:created>
  <dcterms:modified xsi:type="dcterms:W3CDTF">2019-03-17T22:40:50Z</dcterms:modified>
</cp:coreProperties>
</file>